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1e46103c3b209a85#tid=690876e07025800008f0b67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c6b437d3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aba2170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cfbe0c3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2e446b27?pid=182be9268&amp;color=0,0,0&amp;mp=1&amp;vtp=1&amp;bt=1&amp;bbb=1"/>
          <p:cNvSpPr/>
          <p:nvPr/>
        </p:nvSpPr>
        <p:spPr>
          <a:xfrm>
            <a:off x="832104" y="1080000"/>
            <a:ext cx="10533888" cy="45421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in+名词（</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短语）</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surprise/amazement/shock/</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sorrow/</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high/low/sweet/loud/soft/weak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surprise/curiosity/impatience/regret/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gazed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surprise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他诧异地注视着我</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1800" b="0" i="0" u="sng"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副词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carefully/immediately/instantly/firmly/slowly/angrily/excitedly/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endPar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jumped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broken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glasses.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他小心地跳过碎玻璃</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小贴士</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此处也可以把副词</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提到句首</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强调他的小心</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高分表达</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jumped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broken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glasses.</a:t>
            </a:r>
            <a:endParaRPr lang="en-US" altLang="zh-CN" sz="1800" dirty="0"/>
          </a:p>
        </p:txBody>
      </p:sp>
      <p:pic>
        <p:nvPicPr>
          <p:cNvPr id="3" name="P_5_BD#42e446b27?pid=182be9268&amp;color=0,0,0&amp;mp=1&amp;tib=255,255,255&amp;iip=9&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82802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5_BD#42e446b27?pid=182be9268&amp;color=0,0,0&amp;mp=1&amp;tib=255,255,255&amp;iip=10&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07516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1eb12203?pid=aba217078&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融会贯通优化表达</a:t>
            </a:r>
            <a:endParaRPr lang="en-US" altLang="zh-CN" sz="2200" dirty="0"/>
          </a:p>
        </p:txBody>
      </p:sp>
      <p:sp>
        <p:nvSpPr>
          <p:cNvPr id="3" name="P_5_BD#83fc0f42f?pid=b1eb12203&amp;color=0,0,0&amp;vtp=1&amp;bbb=1&amp;hb=1"/>
          <p:cNvSpPr/>
          <p:nvPr/>
        </p:nvSpPr>
        <p:spPr>
          <a:xfrm>
            <a:off x="832104" y="1422400"/>
            <a:ext cx="10533888" cy="4667885"/>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下面我们尝试应用以上技巧细化动作描写。</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比如在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“男孩出去玩，回来发现奶奶睡着了，害怕吵到奶奶”的故事背景中，想要描写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“男孩进入房间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坐下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的画面：</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优</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化方案</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使用具体动词：walk这个较为笼统的动词可以替换为更具画面感的词tiptoe，意为“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踮着脚走”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因为担心吵到奶奶），同理sit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down可以替换为sink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chair，</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表示如释重负的感觉。</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tiptoed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sank</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chair</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男孩蹑手蹑脚地走进房间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然后倒进椅子</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优化方案2</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联想动作链：在“男孩进入房间坐下”这个行为中可以联想到他的其他一系列动作，比如他会</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“坐下后长舒一口气”等。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walked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letting</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sigh</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relief</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男孩走进房间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坐了下</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0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松了一口气</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#1.1.3.1</a:t>
            </a:r>
            <a:endParaRPr lang="en-US" altLang="zh-CN" dirty="0"/>
          </a:p>
        </p:txBody>
      </p:sp>
      <p:pic>
        <p:nvPicPr>
          <p:cNvPr id="4" name="P_5_BD#83fc0f42f?pid=b1eb12203&amp;color=0,0,0&amp;tib=255,255,255&amp;iip=1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386873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5_BD#83fc0f42f?pid=b1eb12203&amp;color=0,0,0&amp;tib=255,255,255&amp;iip=1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5437949"/>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83fc0f42f?pid=b1eb12203&amp;color=0,0,0&amp;mp=1&amp;vtp=1&amp;bt=1&amp;bbb=1"/>
          <p:cNvSpPr/>
          <p:nvPr/>
        </p:nvSpPr>
        <p:spPr>
          <a:xfrm>
            <a:off x="832104" y="1080000"/>
            <a:ext cx="10533888" cy="3707130"/>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优化方案3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增加修饰成分：可以用slowly、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等表现男孩的动作和心理状态。</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Slowly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walked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男孩慢慢地走进房间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然后小心翼</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翼地坐了下来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nSpc>
                <a:spcPts val="33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整体优化完之后的版本：</a:t>
            </a:r>
            <a:endPar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Slowly,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tiptoed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sank</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chair,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letting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sigh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relief.</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慢慢地</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男孩蹑手蹑脚地走进房间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然后小心翼翼地坐进椅子里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松了口气</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通过这个例子，我们可以看到，写好动作描写不仅仅是要增加词汇量，更重要的是要通过具体、生动</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的细节来增强语言的表现力，使读者能够在脑海中清晰地想象出场景。在读后续写中，我们可以适当选取</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一两个技巧来丰富动作描写，提升文章的整体质量。</a:t>
            </a:r>
            <a:endParaRPr lang="en-US" altLang="zh-CN" sz="1800" dirty="0"/>
          </a:p>
        </p:txBody>
      </p:sp>
      <p:pic>
        <p:nvPicPr>
          <p:cNvPr id="3" name="P_5_BD#83fc0f42f?pid=b1eb12203&amp;color=0,0,0&amp;mp=1&amp;tib=255,255,255&amp;iip=1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155548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5_BD#83fc0f42f?pid=b1eb12203&amp;color=0,0,0&amp;mp=1&amp;tib=255,255,255&amp;iip=1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78992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5b8cecb79?pid=cfbe0c340&amp;color=0,0,0&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通过动作描写升级以下句子。</a:t>
            </a:r>
            <a:endParaRPr lang="en-US" altLang="zh-CN" sz="1800" dirty="0"/>
          </a:p>
        </p:txBody>
      </p:sp>
      <p:sp>
        <p:nvSpPr>
          <p:cNvPr id="3" name="QB_4_BD.1_1#cf9ca6b23?vop=1&amp;pid=cfbe0c340&amp;color=0,0,0&amp;vtp=1&amp;bbb=1&amp;hb=1"/>
          <p:cNvSpPr/>
          <p:nvPr/>
        </p:nvSpPr>
        <p:spPr>
          <a:xfrm>
            <a:off x="832104" y="1491861"/>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cried.→她将头埋（V1）到枕头下，失望地抽泣（V2）。</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dirty="0"/>
          </a:p>
        </p:txBody>
      </p:sp>
      <p:sp>
        <p:nvSpPr>
          <p:cNvPr id="4" name="QB_4_AN.2_1#cf9ca6b23.blank?vop=1&amp;pid=cfbe0c340&amp;color=0,0,0&amp;vpa=1&amp;vtp=1&amp;bbb=1&amp;hb=1"/>
          <p:cNvSpPr/>
          <p:nvPr/>
        </p:nvSpPr>
        <p:spPr>
          <a:xfrm>
            <a:off x="832104" y="1880481"/>
            <a:ext cx="10533888" cy="770255"/>
          </a:xfrm>
          <a:prstGeom prst="rect">
            <a:avLst/>
          </a:prstGeom>
          <a:noFill/>
        </p:spPr>
        <p:txBody>
          <a:bodyPr wrap="square" lIns="0" tIns="0" rIns="0" bIns="0" rtlCol="0" anchor="t"/>
          <a:lstStyle/>
          <a:p>
            <a:pP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buried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her</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under</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pillow</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sobbed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disappointment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buried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her</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under</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pillow</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sobbing</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disappointment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
        <p:nvSpPr>
          <p:cNvPr id="5" name="QB_4_AS.3_1#cf9ca6b23?vop=1&amp;pid=cfbe0c340&amp;color=0,0,0&amp;vtp=1&amp;bbb=1&amp;hb=1"/>
          <p:cNvSpPr/>
          <p:nvPr/>
        </p:nvSpPr>
        <p:spPr>
          <a:xfrm>
            <a:off x="832104" y="2726936"/>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根据提示可知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本句可采用的方法是使用具体动词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联想动作链和增加修饰成分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且可使用两种句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：“S+V1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V2”；“S+V1,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V2-ing”。</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首先将最普遍的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替换为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sob，</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把哭的动作描述得更加精准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后使用句式衔接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sob</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的动作后增加修饰成分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disappointment，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将人物情感描写得更加具体</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 calcmode="lin" valueType="num">
                                      <p:cBhvr additive="base">
                                        <p:cTn id="2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 calcmode="lin" valueType="num">
                                      <p:cBhvr additive="base">
                                        <p:cTn id="3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_1#aeb3dfa44?vop=1&amp;pid=cfbe0c340&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他瞥了一眼（V1）钟表，抓起（V2）面包，冲出（V3）门外。</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endParaRPr lang="en-US" altLang="zh-CN" sz="1800" dirty="0"/>
          </a:p>
        </p:txBody>
      </p:sp>
      <p:sp>
        <p:nvSpPr>
          <p:cNvPr id="3" name="QB_4_AN.5_1#aeb3dfa44.blank?vop=1&amp;pid=cfbe0c340&amp;color=0,0,0&amp;vpa=2&amp;vtp=1&amp;bbb=1"/>
          <p:cNvSpPr/>
          <p:nvPr/>
        </p:nvSpPr>
        <p:spPr>
          <a:xfrm>
            <a:off x="863060" y="1854065"/>
            <a:ext cx="8066151"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cast</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glimpse</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clock,</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grabbed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bread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dashed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door.</a:t>
            </a:r>
            <a:endParaRPr lang="en-US" altLang="zh-CN" dirty="0"/>
          </a:p>
        </p:txBody>
      </p:sp>
      <p:sp>
        <p:nvSpPr>
          <p:cNvPr id="4" name="QB_4_AS.6_1#aeb3dfa44?vop=1&amp;pid=cfbe0c340&amp;color=0,0,0&amp;vtp=1&amp;bbb=1&amp;hb=1"/>
          <p:cNvSpPr/>
          <p:nvPr/>
        </p:nvSpPr>
        <p:spPr>
          <a:xfrm>
            <a:off x="832104" y="2324346"/>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原句用词简单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平铺直叙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而升级后的句子每个动词都用得恰到好处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在将人物的动作生动描述出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来的同时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还将人物当时的着急状态烘托了出来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_1#7a93036fd?vop=1&amp;pid=cfbe0c340&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读了（V1）两遍这本小说后，他深刻理解了（V2）主题，并在课堂上分享了（V3）自己的见解。</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a:t>
            </a:r>
            <a:endParaRPr lang="en-US" altLang="zh-CN" sz="1800" dirty="0"/>
          </a:p>
        </p:txBody>
      </p:sp>
      <p:sp>
        <p:nvSpPr>
          <p:cNvPr id="3" name="QB_4_AN.8_1#7a93036fd.blank?vop=1&amp;pid=cfbe0c340&amp;color=0,0,0&amp;vpa=3&amp;vtp=1&amp;bbb=1"/>
          <p:cNvSpPr/>
          <p:nvPr/>
        </p:nvSpPr>
        <p:spPr>
          <a:xfrm>
            <a:off x="863060" y="1854065"/>
            <a:ext cx="96281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Having</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novel</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twice,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understood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deeply</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shared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thoughts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class.</a:t>
            </a:r>
            <a:endParaRPr lang="en-US" altLang="zh-CN" dirty="0"/>
          </a:p>
        </p:txBody>
      </p:sp>
      <p:sp>
        <p:nvSpPr>
          <p:cNvPr id="4" name="QB_4_AS.9_1#7a93036fd?vop=1&amp;pid=cfbe0c340&amp;color=0,0,0&amp;vtp=1&amp;bbb=1&amp;hb=1"/>
          <p:cNvSpPr/>
          <p:nvPr/>
        </p:nvSpPr>
        <p:spPr>
          <a:xfrm>
            <a:off x="832104" y="2324346"/>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根据提示可知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本句动作有先后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可用非谓语形式表示先完成的动作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【V1</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S+V2+and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V3】</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b6661365a.fixed?pid=f78957b9b&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写作攻略13</a:t>
            </a:r>
            <a:endParaRPr lang="en-US" altLang="zh-CN" sz="5400" dirty="0"/>
          </a:p>
        </p:txBody>
      </p:sp>
      <p:sp>
        <p:nvSpPr>
          <p:cNvPr id="3" name="C_2_BD#b6661365a.fixed?pid=f78957b9b&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读后续写微技能之动作描写</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16145f1d3?pid=c6b437d35&amp;color=0,0,0&amp;vtp=1&amp;bt=1&amp;bbb=1&amp;hb=1"/>
          <p:cNvSpPr/>
          <p:nvPr/>
        </p:nvSpPr>
        <p:spPr>
          <a:xfrm>
            <a:off x="832104" y="1078992"/>
            <a:ext cx="10533888" cy="16116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前面我们学习了如何进行神态描写，本篇内容将继续讲解如何进行动作描写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。动词在句子中的作用不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言而喻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，同学们虽然会使用动词，但做不到精准描述以及丰富描写。在读后续写内容中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，运用恰到好处的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表示动作的动词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，能够丰富文章内容、刻画人物形象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。下面我们一起来学习一下如何将动作描写运用到续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写内容当中吧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82be9268?pid=aba217078&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三个方法提升动作描写</a:t>
            </a:r>
            <a:endParaRPr lang="en-US" altLang="zh-CN" sz="2200" dirty="0"/>
          </a:p>
        </p:txBody>
      </p:sp>
      <p:sp>
        <p:nvSpPr>
          <p:cNvPr id="3" name="P_5_BD#42e446b27?pid=182be9268&amp;color=0,0,0&amp;vtp=1&amp;bbb=1&amp;hb=1"/>
          <p:cNvSpPr/>
          <p:nvPr/>
        </p:nvSpPr>
        <p:spPr>
          <a:xfrm>
            <a:off x="832104" y="1422400"/>
            <a:ext cx="10533888" cy="96882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.使用具体动词</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这个方法要求我们学会把笼统的动词替换为更为精准的词语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，并且尽量展现写作对象的情感态度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4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而使描写具有画面感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，人物更立体。下面是把一些模糊动词替换为具体动词（短语）的例子：</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dirty="0"/>
          </a:p>
        </p:txBody>
      </p:sp>
      <p:graphicFrame>
        <p:nvGraphicFramePr>
          <p:cNvPr id="5" name="P_5_BD#42e446b27?colgroup=24,32&amp;pid=182be9268&amp;color=0,0,0&amp;vtp=1&amp;bbb=1&amp;hb=1"/>
          <p:cNvGraphicFramePr>
            <a:graphicFrameLocks noGrp="1"/>
          </p:cNvGraphicFramePr>
          <p:nvPr/>
        </p:nvGraphicFramePr>
        <p:xfrm>
          <a:off x="832104" y="2527300"/>
          <a:ext cx="10506456" cy="3585719"/>
        </p:xfrm>
        <a:graphic>
          <a:graphicData uri="http://schemas.openxmlformats.org/drawingml/2006/table">
            <a:tbl>
              <a:tblPr/>
              <a:tblGrid>
                <a:gridCol w="4517136"/>
                <a:gridCol w="5989320"/>
              </a:tblGrid>
              <a:tr h="2199196">
                <a:tc rowSpan="2">
                  <a:txBody>
                    <a:bodyPr/>
                    <a:lstStyle/>
                    <a:p>
                      <a:pPr marL="0" indent="0" algn="ctr" hangingPunct="0">
                        <a:lnSpc>
                          <a:spcPts val="21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endParaRPr lang="en-US" altLang="zh-CN" sz="1200" dirty="0"/>
                    </a:p>
                    <a:p>
                      <a:pPr marL="0" indent="0"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宣布</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declare</a:t>
                      </a:r>
                      <a:endParaRPr lang="en-US" altLang="zh-CN" sz="1200" dirty="0"/>
                    </a:p>
                    <a:p>
                      <a:pPr marL="0" indent="0"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保证</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assure</a:t>
                      </a:r>
                      <a:endParaRPr lang="en-US" altLang="zh-CN" sz="1200" dirty="0"/>
                    </a:p>
                    <a:p>
                      <a:pPr marL="0" indent="0"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a:t>
                      </a:r>
                      <a:endParaRPr lang="en-US" altLang="zh-CN" sz="1200" dirty="0"/>
                    </a:p>
                    <a:p>
                      <a:pPr marL="0" indent="0"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轻声说</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a:t>
                      </a:r>
                      <a:endParaRPr lang="en-US" altLang="zh-CN" sz="1200" dirty="0"/>
                    </a:p>
                    <a:p>
                      <a:pPr marL="0" indent="0"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喊叫</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scream</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exclaim</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scream</a:t>
                      </a:r>
                      <a:endParaRPr lang="en-US" altLang="zh-CN" sz="1200" dirty="0"/>
                    </a:p>
                    <a:p>
                      <a:pPr marL="0" indent="0"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嘟囔</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：mumble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murmur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grumble</a:t>
                      </a:r>
                      <a:endParaRPr lang="en-US" altLang="zh-CN" sz="1200" dirty="0"/>
                    </a:p>
                    <a:p>
                      <a:pPr marL="0" indent="0"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恳请</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plead</a:t>
                      </a:r>
                      <a:endParaRPr lang="en-US" altLang="zh-CN" sz="1200" dirty="0"/>
                    </a:p>
                    <a:p>
                      <a:pPr marL="0" lvl="0" indent="0" algn="l"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结结巴巴地说</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：stutter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stumble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stammer</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100"/>
                        </a:lnSpc>
                      </a:pP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闲逛</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stroll</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猛冲</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：dash</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踱步</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踮脚走</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：tiptoe</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跛行</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：limp</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溜走</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：slip</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sneak</a:t>
                      </a:r>
                      <a:endParaRPr lang="en-US" altLang="zh-CN" sz="1200" dirty="0"/>
                    </a:p>
                    <a:p>
                      <a:pPr algn="l"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蹒跚</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：stagger</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386523">
                <a:tc vMerge="1">
                  <a:tcPr/>
                </a:tc>
                <a:tc>
                  <a:txBody>
                    <a:bodyPr/>
                    <a:lstStyle/>
                    <a:p>
                      <a:pPr algn="ctr" hangingPunct="0">
                        <a:lnSpc>
                          <a:spcPts val="2100"/>
                        </a:lnSpc>
                      </a:pP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眉开眼笑</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：beam</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喜形于色</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：glow</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低声轻笑</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：chuckle</a:t>
                      </a:r>
                      <a:endParaRPr lang="en-US" altLang="zh-CN" sz="1200" dirty="0"/>
                    </a:p>
                    <a:p>
                      <a:pPr algn="l"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咯咯笑</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：giggle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P_5_BD#42e446b27?colgroup=24,32&amp;pid=182be9268&amp;color=0,0,0&amp;mp=1&amp;vtp=1&amp;bt=1&amp;bbb=1"/>
          <p:cNvGraphicFramePr>
            <a:graphicFrameLocks noGrp="1"/>
          </p:cNvGraphicFramePr>
          <p:nvPr/>
        </p:nvGraphicFramePr>
        <p:xfrm>
          <a:off x="832104" y="1496695"/>
          <a:ext cx="10506456" cy="2315782"/>
        </p:xfrm>
        <a:graphic>
          <a:graphicData uri="http://schemas.openxmlformats.org/drawingml/2006/table">
            <a:tbl>
              <a:tblPr/>
              <a:tblGrid>
                <a:gridCol w="4517136"/>
                <a:gridCol w="5989320"/>
              </a:tblGrid>
              <a:tr h="1767650">
                <a:tc>
                  <a:txBody>
                    <a:bodyPr/>
                    <a:lstStyle/>
                    <a:p>
                      <a:pPr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盯着看</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gaze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怒目而视</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：glare</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一瞥</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扫视：glance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sweep/take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偷看</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窥视：peek</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peep</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注意到</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发现：spot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200"/>
                        </a:lnSpc>
                      </a:pP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重击</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拳打：pound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thump</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punch</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掌掴</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：slap</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抓</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：seize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grasp</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clutch</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take/catch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5_BD#42e446b27?colgroup=24,32&amp;pid=182be9268&amp;color=0,0,0&amp;mp=1&amp;vtp=1&amp;bt=1&amp;bbb=1"/>
          <p:cNvSpPr txBox="1"/>
          <p:nvPr/>
        </p:nvSpPr>
        <p:spPr>
          <a:xfrm>
            <a:off x="10979488" y="1078992"/>
            <a:ext cx="359073" cy="296748"/>
          </a:xfrm>
          <a:prstGeom prst="rect">
            <a:avLst/>
          </a:prstGeom>
          <a:noFill/>
        </p:spPr>
        <p:txBody>
          <a:bodyPr vert="horz" wrap="none" lIns="0" tIns="0" rIns="0" bIns="0" rtlCol="0">
            <a:spAutoFit/>
          </a:bodyPr>
          <a:lstStyle/>
          <a:p>
            <a:pPr algn="r">
              <a:lnSpc>
                <a:spcPts val="2500"/>
              </a:lnSpc>
            </a:pPr>
            <a:r>
              <a:rPr lang="zh-CN" altLang="en-US" sz="1400">
                <a:latin typeface="Times New Roman" panose="02020603050405020304" pitchFamily="34" charset="0"/>
              </a:rPr>
              <a:t>续表</a:t>
            </a:r>
            <a:endParaRPr lang="zh-CN" altLang="en-US" sz="1400">
              <a:latin typeface="Times New Roman" panose="02020603050405020304"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2e446b27?pid=182be9268&amp;color=0,0,0&amp;vtp=1&amp;bt=1&amp;bbb=1&amp;hb=1"/>
          <p:cNvSpPr/>
          <p:nvPr/>
        </p:nvSpPr>
        <p:spPr>
          <a:xfrm>
            <a:off x="832104" y="1080000"/>
            <a:ext cx="10533888" cy="4921885"/>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.联想动作链</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这个方法要求我们在进行动作描写之前要先给写作对象一个关键动作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，比如run、walk、laugh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们可以对关键动作进行联想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，用其他动作来补充，或者将其分解成一系列简单的动作，逐一描述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方法的核心在于串联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2—3个动词形成动作链，这可以让你的故事呈现出连续性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，更好地吸引读者的注意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力。</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我们可以采用以下几种句式结构：</a:t>
            </a:r>
            <a:endParaRPr lang="en-US" altLang="zh-CN" sz="1800" dirty="0"/>
          </a:p>
          <a:p>
            <a:pPr>
              <a:lnSpc>
                <a:spcPts val="28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句式</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（2或3个并列谓语，</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动作依次发生）：</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and谓语动作2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【S+V1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+谓语动作1，谓语动作2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谓语动作3</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【S+V1,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抱住爸爸=冲上前</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+跳进怀抱</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28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dashed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forwards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jumped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Dad's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embrace.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她冲上前去</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跳进了爸爸的怀抱里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nSpc>
                <a:spcPts val="28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·示意停车=看到车+走到路中间+招手</a:t>
            </a:r>
            <a:endPar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28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looked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up</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stepped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road,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held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up</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hand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stop</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他抬头看着汽车</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26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走到马路上</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举起手来示意停车</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#2.1.1.1.4.1</a:t>
            </a:r>
            <a:endParaRPr lang="en-US" altLang="zh-CN" dirty="0"/>
          </a:p>
        </p:txBody>
      </p:sp>
      <p:pic>
        <p:nvPicPr>
          <p:cNvPr id="3" name="P_5_BD#42e446b27?pid=182be9268&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67225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5_BD#42e446b27?pid=182be9268&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5368981"/>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2e446b27?pid=182be9268&amp;color=0,0,0&amp;vtp=1&amp;bt=1&amp;bbb=1"/>
          <p:cNvSpPr/>
          <p:nvPr/>
        </p:nvSpPr>
        <p:spPr>
          <a:xfrm>
            <a:off x="832104" y="1080000"/>
            <a:ext cx="10533888" cy="505206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句式2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（谓语动作为主要动作，</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非谓语动作表示伴随）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l">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+谓语动作1，非谓语动作2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（and非谓语动作3）【S+V1,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V2-ing</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V3-ing）】</a:t>
            </a:r>
            <a:endParaRPr lang="en-US" altLang="zh-CN" sz="1800" dirty="0"/>
          </a:p>
          <a:p>
            <a:pPr algn="l">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and谓语动作2，非谓语动作3</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【S+V1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V3-ing】</a:t>
            </a:r>
            <a:endParaRPr lang="en-US" altLang="zh-CN" sz="1800" dirty="0"/>
          </a:p>
          <a:p>
            <a:pPr algn="l">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非谓语动作</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1，主语+谓语动作2，非谓语动作3</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【V1-ing,</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S+V2,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V3-ing】</a:t>
            </a:r>
            <a:endParaRPr lang="en-US" altLang="zh-CN" sz="1800" dirty="0"/>
          </a:p>
          <a:p>
            <a:pPr algn="l">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站着+思考怎么办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+尴尬地笑着</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stood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silently,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wondering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giving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embarrassed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smile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我默默地站在那里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不知道该怎么办</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朝他尴尬地笑了笑</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gn="l">
              <a:lnSpc>
                <a:spcPts val="31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·发现蝴蝶+伸出手+说</a:t>
            </a:r>
            <a:endPar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little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girl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found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butterfly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reached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gently,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murmuring</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away!”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小女孩发现一只</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蝴蝶</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轻轻伸出手</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小声嘀咕</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别飞走呀</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gn="l">
              <a:lnSpc>
                <a:spcPts val="31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·唱歌+跑+追风筝</a:t>
            </a:r>
            <a:endPar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Singing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happily,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children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ran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across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field,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lang="en-US" altLang="zh-CN"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sym typeface="+mn-ea"/>
              </a:rPr>
              <a:t>chasing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colourful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kites.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孩子们欢快地唱着歌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跑过田</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algn="l" defTabSz="914400" rtl="0" eaLnBrk="1" fontAlgn="auto" latinLnBrk="0" hangingPunct="1">
              <a:lnSpc>
                <a:spcPts val="29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野</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追逐着五彩斑斓的风筝</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#2.1.1.2.6.1</a:t>
            </a:r>
            <a:endParaRPr lang="en-US" altLang="zh-CN" sz="1800" dirty="0"/>
          </a:p>
        </p:txBody>
      </p:sp>
      <p:pic>
        <p:nvPicPr>
          <p:cNvPr id="3" name="P_5_BD#42e446b27?pid=182be9268&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3086315"/>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5_BD#42e446b27?pid=182be9268&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230267"/>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5_BD#42e446b27?pid=182be9268&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5374220"/>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2e446b27?pid=182be9268&amp;color=0,0,0&amp;vtp=1&amp;bt=1&amp;bbb=1&amp;hb=1"/>
          <p:cNvSpPr/>
          <p:nvPr/>
        </p:nvSpPr>
        <p:spPr>
          <a:xfrm>
            <a:off x="832104" y="1080000"/>
            <a:ext cx="10533888" cy="24466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句式3</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（先完成非谓语动作，再进行谓语动作）：</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非谓语动作</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V1（Having</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A0AF"/>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），主语+谓语动作2（+and谓语动作3）【V1（Having</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A0AF"/>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A0AF"/>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A0AF"/>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+V2（+and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完成考试+松口气</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+决定旅行</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Having</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completed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exam,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sigh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relief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decided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trip</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relax.</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完成考试</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后</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他松了一口气</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决定去旅行放松</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3" name="P_5_BD#42e446b27?pid=182be9268&amp;color=0,0,0&amp;tib=255,255,255&amp;iip=6&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81532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2e446b27?pid=182be9268&amp;color=0,0,0&amp;vtp=1&amp;bt=1&amp;bbb=1"/>
          <p:cNvSpPr/>
          <p:nvPr/>
        </p:nvSpPr>
        <p:spPr>
          <a:xfrm>
            <a:off x="832104" y="1080000"/>
            <a:ext cx="10533888" cy="32804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.增加修饰成分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在描写动作时使用修饰成分可以提供更多的细节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我们可以用以下几种修饰方式：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+情感名词</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+delight/excitement/joy/satisfaction/anger/patience/fear/embarrassment/pride/caution/care/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certainty/</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eyes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shone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excitement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她的眼睛中闪烁着兴奋的光芒</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1800" b="0" i="0" u="sng"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with+身体部位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hungry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eyes/sharp</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teeth/shaky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hands/pale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lips/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endPar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ferocious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wolf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stared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Mark</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hungry</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eyes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凶猛的狼用饿红了的双眼盯着马克</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#3.1.2.1.1</a:t>
            </a:r>
            <a:endParaRPr lang="en-US" altLang="zh-CN" sz="1800" dirty="0"/>
          </a:p>
        </p:txBody>
      </p:sp>
      <p:pic>
        <p:nvPicPr>
          <p:cNvPr id="3" name="P_5_BD#42e446b27?pid=182be9268&amp;color=0,0,0&amp;tib=255,255,255&amp;iip=7&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82802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5_BD#42e446b27?pid=182be9268&amp;color=0,0,0&amp;tib=255,255,255&amp;iip=8&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049450"/>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5270</Words>
  <Application>WPS 演示</Application>
  <PresentationFormat>宽屏</PresentationFormat>
  <Paragraphs>180</Paragraphs>
  <Slides>15</Slides>
  <Notes>15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15</vt:i4>
      </vt:variant>
    </vt:vector>
  </HeadingPairs>
  <TitlesOfParts>
    <vt:vector size="30"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等线</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2025-11-03T11:02:00Z</dcterms:created>
  <dcterms:modified xsi:type="dcterms:W3CDTF">2025-11-05T08:55:31Z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7B6CAD8EC7B44625BE176ADE5AB248BB_12</vt:lpwstr>
  </property>
  <property fmtid="{D5CDD505-2E9C-101B-9397-08002B2CF9AE}" pid="3" name="KSOProductBuildVer">
    <vt:lpwstr>2052-12.1.0.22529</vt:lpwstr>
  </property>
</Properties>
</file>